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67" r:id="rId2"/>
    <p:sldId id="282" r:id="rId3"/>
    <p:sldId id="268" r:id="rId4"/>
    <p:sldId id="269" r:id="rId5"/>
    <p:sldId id="281" r:id="rId6"/>
    <p:sldId id="276" r:id="rId7"/>
    <p:sldId id="284" r:id="rId8"/>
    <p:sldId id="277" r:id="rId9"/>
    <p:sldId id="286" r:id="rId10"/>
    <p:sldId id="287" r:id="rId11"/>
    <p:sldId id="273" r:id="rId12"/>
    <p:sldId id="285" r:id="rId13"/>
    <p:sldId id="270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57"/>
    <p:restoredTop sz="94670"/>
  </p:normalViewPr>
  <p:slideViewPr>
    <p:cSldViewPr snapToGrid="0" snapToObjects="1">
      <p:cViewPr varScale="1">
        <p:scale>
          <a:sx n="145" d="100"/>
          <a:sy n="145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CD1D3-CC93-4A53-BDB3-C35212A921F5}" type="datetimeFigureOut">
              <a:rPr lang="en-US" smtClean="0"/>
              <a:t>4/19/18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E6592-9FAB-43A4-9A90-AB85DE2D9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99549"/>
            <a:ext cx="6858000" cy="8050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59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95384" y="436879"/>
            <a:ext cx="6762056" cy="831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 b="1" i="0">
                <a:latin typeface="Ministry" charset="0"/>
                <a:ea typeface="Ministry" charset="0"/>
                <a:cs typeface="Ministr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5384" y="1449805"/>
            <a:ext cx="7717097" cy="316005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nistry Light" charset="0"/>
                <a:ea typeface="Ministry Light" charset="0"/>
                <a:cs typeface="Ministry Light" charset="0"/>
              </a:defRPr>
            </a:lvl1pPr>
            <a:lvl2pPr>
              <a:defRPr b="0" i="0">
                <a:latin typeface="Ministry Light" charset="0"/>
                <a:ea typeface="Ministry Light" charset="0"/>
                <a:cs typeface="Ministry Light" charset="0"/>
              </a:defRPr>
            </a:lvl2pPr>
            <a:lvl3pPr>
              <a:defRPr b="0" i="0">
                <a:latin typeface="Ministry Light" charset="0"/>
                <a:ea typeface="Ministry Light" charset="0"/>
                <a:cs typeface="Ministry Light" charset="0"/>
              </a:defRPr>
            </a:lvl3pPr>
            <a:lvl4pPr>
              <a:defRPr b="0" i="0">
                <a:latin typeface="Ministry Light" charset="0"/>
                <a:ea typeface="Ministry Light" charset="0"/>
                <a:cs typeface="Ministry Light" charset="0"/>
              </a:defRPr>
            </a:lvl4pPr>
            <a:lvl5pPr>
              <a:defRPr b="0" i="0">
                <a:latin typeface="Ministry Light" charset="0"/>
                <a:ea typeface="Ministry Light" charset="0"/>
                <a:cs typeface="Ministry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95384" y="436879"/>
            <a:ext cx="6762056" cy="831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 b="1" i="0">
                <a:latin typeface="Ministry" charset="0"/>
                <a:ea typeface="Ministry" charset="0"/>
                <a:cs typeface="Ministr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95384" y="1449805"/>
            <a:ext cx="7717097" cy="316005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nistry Light" charset="0"/>
                <a:ea typeface="Ministry Light" charset="0"/>
                <a:cs typeface="Ministry Light" charset="0"/>
              </a:defRPr>
            </a:lvl1pPr>
            <a:lvl2pPr>
              <a:defRPr b="0" i="0">
                <a:latin typeface="Ministry Light" charset="0"/>
                <a:ea typeface="Ministry Light" charset="0"/>
                <a:cs typeface="Ministry Light" charset="0"/>
              </a:defRPr>
            </a:lvl2pPr>
            <a:lvl3pPr>
              <a:defRPr b="0" i="0">
                <a:latin typeface="Ministry Light" charset="0"/>
                <a:ea typeface="Ministry Light" charset="0"/>
                <a:cs typeface="Ministry Light" charset="0"/>
              </a:defRPr>
            </a:lvl3pPr>
            <a:lvl4pPr>
              <a:defRPr b="0" i="0">
                <a:latin typeface="Ministry Light" charset="0"/>
                <a:ea typeface="Ministry Light" charset="0"/>
                <a:cs typeface="Ministry Light" charset="0"/>
              </a:defRPr>
            </a:lvl4pPr>
            <a:lvl5pPr>
              <a:defRPr b="0" i="0">
                <a:latin typeface="Ministry Light" charset="0"/>
                <a:ea typeface="Ministry Light" charset="0"/>
                <a:cs typeface="Ministry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91643" y="1443790"/>
            <a:ext cx="3719914" cy="319845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nistry Light" charset="0"/>
                <a:ea typeface="Ministry Light" charset="0"/>
                <a:cs typeface="Ministry Light" charset="0"/>
              </a:defRPr>
            </a:lvl1pPr>
            <a:lvl2pPr>
              <a:defRPr b="0" i="0">
                <a:latin typeface="Ministry Light" charset="0"/>
                <a:ea typeface="Ministry Light" charset="0"/>
                <a:cs typeface="Ministry Light" charset="0"/>
              </a:defRPr>
            </a:lvl2pPr>
            <a:lvl3pPr>
              <a:defRPr b="0" i="0">
                <a:latin typeface="Ministry Light" charset="0"/>
                <a:ea typeface="Ministry Light" charset="0"/>
                <a:cs typeface="Ministry Light" charset="0"/>
              </a:defRPr>
            </a:lvl3pPr>
            <a:lvl4pPr>
              <a:defRPr b="0" i="0">
                <a:latin typeface="Ministry Light" charset="0"/>
                <a:ea typeface="Ministry Light" charset="0"/>
                <a:cs typeface="Ministry Light" charset="0"/>
              </a:defRPr>
            </a:lvl4pPr>
            <a:lvl5pPr>
              <a:defRPr b="0" i="0">
                <a:latin typeface="Ministry Light" charset="0"/>
                <a:ea typeface="Ministry Light" charset="0"/>
                <a:cs typeface="Ministry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443790"/>
            <a:ext cx="3783330" cy="319845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nistry Light" charset="0"/>
                <a:ea typeface="Ministry Light" charset="0"/>
                <a:cs typeface="Ministry Light" charset="0"/>
              </a:defRPr>
            </a:lvl1pPr>
            <a:lvl2pPr>
              <a:defRPr b="0" i="0">
                <a:latin typeface="Ministry Light" charset="0"/>
                <a:ea typeface="Ministry Light" charset="0"/>
                <a:cs typeface="Ministry Light" charset="0"/>
              </a:defRPr>
            </a:lvl2pPr>
            <a:lvl3pPr>
              <a:defRPr b="0" i="0">
                <a:latin typeface="Ministry Light" charset="0"/>
                <a:ea typeface="Ministry Light" charset="0"/>
                <a:cs typeface="Ministry Light" charset="0"/>
              </a:defRPr>
            </a:lvl3pPr>
            <a:lvl4pPr>
              <a:defRPr b="0" i="0">
                <a:latin typeface="Ministry Light" charset="0"/>
                <a:ea typeface="Ministry Light" charset="0"/>
                <a:cs typeface="Ministry Light" charset="0"/>
              </a:defRPr>
            </a:lvl4pPr>
            <a:lvl5pPr>
              <a:defRPr b="0" i="0">
                <a:latin typeface="Ministry Light" charset="0"/>
                <a:ea typeface="Ministry Light" charset="0"/>
                <a:cs typeface="Ministry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91643" y="436879"/>
            <a:ext cx="6679172" cy="831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 b="1" i="0">
                <a:latin typeface="Ministry" charset="0"/>
                <a:ea typeface="Ministry" charset="0"/>
                <a:cs typeface="Ministr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84" y="436879"/>
            <a:ext cx="6762056" cy="831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 b="1" i="0">
                <a:latin typeface="Ministry" charset="0"/>
                <a:ea typeface="Ministry" charset="0"/>
                <a:cs typeface="Ministr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83" y="1260872"/>
            <a:ext cx="7717097" cy="6179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0" i="0" baseline="0">
                <a:latin typeface="Ministry Light" charset="0"/>
                <a:ea typeface="Ministry Light" charset="0"/>
                <a:cs typeface="Ministry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384" y="1878806"/>
            <a:ext cx="3719914" cy="2763441"/>
          </a:xfrm>
          <a:prstGeom prst="rect">
            <a:avLst/>
          </a:prstGeom>
        </p:spPr>
        <p:txBody>
          <a:bodyPr/>
          <a:lstStyle>
            <a:lvl1pPr>
              <a:defRPr sz="2200" b="0" i="0" baseline="0">
                <a:latin typeface="Ministry Light" charset="0"/>
                <a:ea typeface="Ministry Light" charset="0"/>
                <a:cs typeface="Ministry Light" charset="0"/>
              </a:defRPr>
            </a:lvl1pPr>
            <a:lvl2pPr>
              <a:defRPr sz="2000" b="0" i="0" baseline="0">
                <a:latin typeface="Ministry Light" charset="0"/>
                <a:ea typeface="Ministry Light" charset="0"/>
                <a:cs typeface="Ministry Light" charset="0"/>
              </a:defRPr>
            </a:lvl2pPr>
            <a:lvl3pPr>
              <a:defRPr b="0" i="0">
                <a:latin typeface="Ministry Light" charset="0"/>
                <a:ea typeface="Ministry Light" charset="0"/>
                <a:cs typeface="Ministry Light" charset="0"/>
              </a:defRPr>
            </a:lvl3pPr>
            <a:lvl4pPr>
              <a:defRPr b="0" i="0">
                <a:latin typeface="Ministry Light" charset="0"/>
                <a:ea typeface="Ministry Light" charset="0"/>
                <a:cs typeface="Ministry Light" charset="0"/>
              </a:defRPr>
            </a:lvl4pPr>
            <a:lvl5pPr>
              <a:defRPr b="0" i="0">
                <a:latin typeface="Ministry Light" charset="0"/>
                <a:ea typeface="Ministry Light" charset="0"/>
                <a:cs typeface="Ministry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4692566" y="1878806"/>
            <a:ext cx="3719914" cy="2763441"/>
          </a:xfrm>
          <a:prstGeom prst="rect">
            <a:avLst/>
          </a:prstGeom>
        </p:spPr>
        <p:txBody>
          <a:bodyPr/>
          <a:lstStyle>
            <a:lvl1pPr>
              <a:defRPr sz="2200" b="0" i="0" baseline="0">
                <a:latin typeface="Ministry Light" charset="0"/>
                <a:ea typeface="Ministry Light" charset="0"/>
                <a:cs typeface="Ministry Light" charset="0"/>
              </a:defRPr>
            </a:lvl1pPr>
            <a:lvl2pPr>
              <a:defRPr sz="2000" b="0" i="0" baseline="0">
                <a:latin typeface="Ministry Light" charset="0"/>
                <a:ea typeface="Ministry Light" charset="0"/>
                <a:cs typeface="Ministry Light" charset="0"/>
              </a:defRPr>
            </a:lvl2pPr>
            <a:lvl3pPr>
              <a:defRPr b="0" i="0">
                <a:latin typeface="Ministry Light" charset="0"/>
                <a:ea typeface="Ministry Light" charset="0"/>
                <a:cs typeface="Ministry Light" charset="0"/>
              </a:defRPr>
            </a:lvl3pPr>
            <a:lvl4pPr>
              <a:defRPr b="0" i="0">
                <a:latin typeface="Ministry Light" charset="0"/>
                <a:ea typeface="Ministry Light" charset="0"/>
                <a:cs typeface="Ministry Light" charset="0"/>
              </a:defRPr>
            </a:lvl4pPr>
            <a:lvl5pPr>
              <a:defRPr b="0" i="0">
                <a:latin typeface="Ministry Light" charset="0"/>
                <a:ea typeface="Ministry Light" charset="0"/>
                <a:cs typeface="Ministry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79646" y="1409700"/>
            <a:ext cx="7305174" cy="283009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inistry Light" charset="0"/>
                <a:ea typeface="Ministry Light" charset="0"/>
                <a:cs typeface="Ministry Light" charset="0"/>
              </a:defRPr>
            </a:lvl1pPr>
            <a:lvl2pPr>
              <a:defRPr b="0" i="0">
                <a:latin typeface="Ministry Light" charset="0"/>
                <a:ea typeface="Ministry Light" charset="0"/>
                <a:cs typeface="Ministry Light" charset="0"/>
              </a:defRPr>
            </a:lvl2pPr>
            <a:lvl3pPr>
              <a:defRPr b="0" i="0">
                <a:latin typeface="Ministry Light" charset="0"/>
                <a:ea typeface="Ministry Light" charset="0"/>
                <a:cs typeface="Ministry Light" charset="0"/>
              </a:defRPr>
            </a:lvl3pPr>
            <a:lvl4pPr>
              <a:defRPr b="0" i="0">
                <a:latin typeface="Ministry Light" charset="0"/>
                <a:ea typeface="Ministry Light" charset="0"/>
                <a:cs typeface="Ministry Light" charset="0"/>
              </a:defRPr>
            </a:lvl4pPr>
            <a:lvl5pPr>
              <a:defRPr b="0" i="0">
                <a:latin typeface="Ministry Light" charset="0"/>
                <a:ea typeface="Ministry Light" charset="0"/>
                <a:cs typeface="Ministry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9217" y="578325"/>
            <a:ext cx="6401111" cy="624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 b="1" i="0">
                <a:latin typeface="Ministry" charset="0"/>
                <a:ea typeface="Ministry" charset="0"/>
                <a:cs typeface="Ministr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646" y="571216"/>
            <a:ext cx="2954957" cy="1361995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Ministry" charset="0"/>
                <a:ea typeface="Ministry" charset="0"/>
                <a:cs typeface="Ministr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7016" y="571216"/>
            <a:ext cx="4139544" cy="361470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646" y="1964331"/>
            <a:ext cx="2954957" cy="2241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17521" y="74057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Ministry" charset="0"/>
                <a:ea typeface="Ministry" charset="0"/>
                <a:cs typeface="Ministr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67200" y="740570"/>
            <a:ext cx="4097155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521" y="1940721"/>
            <a:ext cx="2949178" cy="1851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17521" y="74057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Ministry" charset="0"/>
                <a:ea typeface="Ministry" charset="0"/>
                <a:cs typeface="Ministry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67200" y="740570"/>
            <a:ext cx="4097155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521" y="1940721"/>
            <a:ext cx="2949178" cy="1851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53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95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67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inistry" charset="0"/>
          <a:ea typeface="Ministry" charset="0"/>
          <a:cs typeface="Ministry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inistry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inistry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inistry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istry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istry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Great careers in Advanced Manufacturing &amp; Energy start at Northland Workforce Training Center</a:t>
            </a:r>
          </a:p>
        </p:txBody>
      </p:sp>
    </p:spTree>
    <p:extLst>
      <p:ext uri="{BB962C8B-B14F-4D97-AF65-F5344CB8AC3E}">
        <p14:creationId xmlns:p14="http://schemas.microsoft.com/office/powerpoint/2010/main" val="675556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Interested Candidates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Attend one of our pre-enrollment sessions offered every week: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Tuesday: </a:t>
            </a:r>
            <a:r>
              <a:rPr lang="en-US" dirty="0">
                <a:solidFill>
                  <a:srgbClr val="FF0000"/>
                </a:solidFill>
              </a:rPr>
              <a:t>6:00 pm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Wednesday: </a:t>
            </a:r>
            <a:r>
              <a:rPr lang="en-US" dirty="0">
                <a:solidFill>
                  <a:srgbClr val="FF0000"/>
                </a:solidFill>
              </a:rPr>
              <a:t>10:00 am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Thursday: </a:t>
            </a:r>
            <a:r>
              <a:rPr lang="en-US" dirty="0">
                <a:solidFill>
                  <a:srgbClr val="FF0000"/>
                </a:solidFill>
              </a:rPr>
              <a:t>4:00 pm</a:t>
            </a:r>
          </a:p>
          <a:p>
            <a:pPr marL="457200" lvl="1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Visit us at: </a:t>
            </a:r>
            <a:r>
              <a:rPr lang="en-US" dirty="0">
                <a:solidFill>
                  <a:srgbClr val="FF0000"/>
                </a:solidFill>
              </a:rPr>
              <a:t>1670 Broadway Avenue, Buffalo, New York 14216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51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Enrollment Timeframe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bg2"/>
                </a:solidFill>
              </a:rPr>
              <a:t>Awareness &amp; Recruitment – January 2018</a:t>
            </a:r>
          </a:p>
          <a:p>
            <a:r>
              <a:rPr lang="en-US" sz="2000" dirty="0">
                <a:solidFill>
                  <a:schemeClr val="bg2"/>
                </a:solidFill>
              </a:rPr>
              <a:t>Pre-enrollment &amp; Assessment – February 2018</a:t>
            </a:r>
          </a:p>
          <a:p>
            <a:r>
              <a:rPr lang="en-US" sz="2000" dirty="0">
                <a:solidFill>
                  <a:schemeClr val="bg2"/>
                </a:solidFill>
              </a:rPr>
              <a:t>TABE Testing &amp; Academic Remediation – March 2018</a:t>
            </a:r>
          </a:p>
          <a:p>
            <a:r>
              <a:rPr lang="en-US" sz="2000" dirty="0">
                <a:solidFill>
                  <a:schemeClr val="bg2"/>
                </a:solidFill>
              </a:rPr>
              <a:t>Career Coaching &amp; Wrap Around Services – March 2018</a:t>
            </a:r>
          </a:p>
          <a:p>
            <a:r>
              <a:rPr lang="en-US" sz="2000" dirty="0">
                <a:solidFill>
                  <a:schemeClr val="bg2"/>
                </a:solidFill>
              </a:rPr>
              <a:t>Facility Opens – July 2018</a:t>
            </a:r>
          </a:p>
          <a:p>
            <a:r>
              <a:rPr lang="en-US" sz="2000" dirty="0">
                <a:solidFill>
                  <a:schemeClr val="bg2"/>
                </a:solidFill>
              </a:rPr>
              <a:t>Potential Summer Internships – July 2018</a:t>
            </a:r>
          </a:p>
          <a:p>
            <a:r>
              <a:rPr lang="en-US" sz="2000" dirty="0">
                <a:solidFill>
                  <a:schemeClr val="bg2"/>
                </a:solidFill>
              </a:rPr>
              <a:t>College Credit Education &amp; Technical Training – Aug/Sep 2018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8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NORTHLANDWTC</a:t>
            </a:r>
          </a:p>
        </p:txBody>
      </p:sp>
      <p:pic>
        <p:nvPicPr>
          <p:cNvPr id="3074" name="Picture 2" descr="Image result for youtube log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465" y="3266364"/>
            <a:ext cx="2112696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1" y="1465832"/>
            <a:ext cx="1574008" cy="146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2" y="2812995"/>
            <a:ext cx="1344003" cy="1463040"/>
          </a:xfrm>
          <a:prstGeom prst="rect">
            <a:avLst/>
          </a:prstGeom>
        </p:spPr>
      </p:pic>
      <p:pic>
        <p:nvPicPr>
          <p:cNvPr id="3076" name="Picture 4" descr="Image result for instagram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00" y="1504139"/>
            <a:ext cx="146304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621" y="2942491"/>
            <a:ext cx="1280160" cy="1280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8774" y="150413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0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Northlandwtc.org</a:t>
            </a:r>
          </a:p>
          <a:p>
            <a:r>
              <a:rPr lang="en-US" b="1" dirty="0">
                <a:solidFill>
                  <a:srgbClr val="002060"/>
                </a:solidFill>
              </a:rPr>
              <a:t>716.436.3229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36563"/>
            <a:ext cx="6762750" cy="83185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647596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4106779"/>
            <a:ext cx="9144000" cy="7411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0257" y="4328160"/>
            <a:ext cx="8675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Governor Andrew Cuomo's signature workforce initiative under the Buffalo Billion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46" y="237707"/>
            <a:ext cx="1002735" cy="1066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5" y="757915"/>
            <a:ext cx="1204274" cy="1216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11" y="502994"/>
            <a:ext cx="1905000" cy="421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3" y="2639231"/>
            <a:ext cx="1153070" cy="756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40" y="1427759"/>
            <a:ext cx="2149642" cy="471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89" y="1841926"/>
            <a:ext cx="990600" cy="634603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59" y="420560"/>
            <a:ext cx="1819175" cy="9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7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Why Advanced Manufacturing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It’s all about innovation and technology</a:t>
            </a:r>
          </a:p>
          <a:p>
            <a:endParaRPr lang="en-US" b="1" dirty="0"/>
          </a:p>
          <a:p>
            <a:pPr lvl="1"/>
            <a:r>
              <a:rPr lang="en-US" dirty="0">
                <a:solidFill>
                  <a:srgbClr val="002060"/>
                </a:solidFill>
              </a:rPr>
              <a:t>More than 20,000 jobs available within the next ten years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002060"/>
                </a:solidFill>
              </a:rPr>
              <a:t>The average salary for mid-level advanced manufacturing occupations is $47,943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0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Why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84" y="1228825"/>
            <a:ext cx="7717097" cy="3381038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Governor Andrew M. Cuomo’s comprehensive energy plan—called Reforming the Energy Vision (REV)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REV will create new jobs in need of highly skilled workers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Entry-level utility line workers can earn between $40,000 and $50,000 annually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25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84" y="245030"/>
            <a:ext cx="6762056" cy="77204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College education with a focus on job placement &amp; careers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3" y="1252848"/>
            <a:ext cx="3516430" cy="1726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7" y="3044839"/>
            <a:ext cx="3344817" cy="1661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495" y="14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33500" y="1252848"/>
            <a:ext cx="39014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Recruitment and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Career Coaching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Financial Aid Counseling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For Credit Stackable Training</a:t>
            </a:r>
          </a:p>
          <a:p>
            <a:endParaRPr lang="en-US" sz="16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Wrap Around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Job Placement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Follow up and Support for up to 3 years</a:t>
            </a:r>
          </a:p>
        </p:txBody>
      </p:sp>
    </p:spTree>
    <p:extLst>
      <p:ext uri="{BB962C8B-B14F-4D97-AF65-F5344CB8AC3E}">
        <p14:creationId xmlns:p14="http://schemas.microsoft.com/office/powerpoint/2010/main" val="121149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SUNY Partners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9" y="852447"/>
            <a:ext cx="2665995" cy="1695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3" y="2704730"/>
            <a:ext cx="2396691" cy="1299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7175" y="1386038"/>
            <a:ext cx="294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CNC Operator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Mechatronics Technician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Utility Line Worker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7175" y="2754270"/>
            <a:ext cx="3067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3038F"/>
                </a:solidFill>
              </a:rPr>
              <a:t>Machine Tool Technology</a:t>
            </a:r>
          </a:p>
          <a:p>
            <a:pPr algn="ctr"/>
            <a:r>
              <a:rPr lang="en-US" b="1" dirty="0">
                <a:solidFill>
                  <a:srgbClr val="03038F"/>
                </a:solidFill>
              </a:rPr>
              <a:t>Welding Technology</a:t>
            </a:r>
          </a:p>
          <a:p>
            <a:pPr algn="ctr"/>
            <a:r>
              <a:rPr lang="en-US" b="1" dirty="0">
                <a:solidFill>
                  <a:srgbClr val="03038F"/>
                </a:solidFill>
              </a:rPr>
              <a:t>Construction &amp; Maintenance Electrician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4261" y="4276825"/>
            <a:ext cx="834189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Entry Level Salaries Between $30,000.00 &amp; $50,000.00</a:t>
            </a:r>
          </a:p>
          <a:p>
            <a:r>
              <a:rPr lang="en-US" b="1" dirty="0"/>
              <a:t>Little to no out of pocket expenses for those who qualify based on financial need</a:t>
            </a:r>
          </a:p>
        </p:txBody>
      </p:sp>
    </p:spTree>
    <p:extLst>
      <p:ext uri="{BB962C8B-B14F-4D97-AF65-F5344CB8AC3E}">
        <p14:creationId xmlns:p14="http://schemas.microsoft.com/office/powerpoint/2010/main" val="78233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Minimum Requirements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Must be 18 or older at time of enrollment</a:t>
            </a:r>
          </a:p>
          <a:p>
            <a:r>
              <a:rPr lang="en-US" dirty="0">
                <a:solidFill>
                  <a:srgbClr val="002060"/>
                </a:solidFill>
              </a:rPr>
              <a:t>Resident of the State of New York</a:t>
            </a:r>
          </a:p>
          <a:p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High School/TASC Diploma or GED</a:t>
            </a:r>
          </a:p>
          <a:p>
            <a:r>
              <a:rPr lang="en-US" dirty="0">
                <a:solidFill>
                  <a:srgbClr val="002060"/>
                </a:solidFill>
              </a:rPr>
              <a:t>Must demonstrate 10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grade literacy and numeracy at enrollment 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70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5" y="676976"/>
            <a:ext cx="3504972" cy="177746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6" y="2769633"/>
            <a:ext cx="3504972" cy="17670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643" y="112295"/>
            <a:ext cx="6679172" cy="529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Who Should Apply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1251" y="1090863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Recent H.S. Graduates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Job Seekers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Unemployed/Underemployed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Veterans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Minorities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Returning Citizens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Immigrants and Refugees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/>
                </a:solidFill>
              </a:rPr>
              <a:t>Anyone interested in a career in manufacturing and energy</a:t>
            </a:r>
          </a:p>
        </p:txBody>
      </p:sp>
    </p:spTree>
    <p:extLst>
      <p:ext uri="{BB962C8B-B14F-4D97-AF65-F5344CB8AC3E}">
        <p14:creationId xmlns:p14="http://schemas.microsoft.com/office/powerpoint/2010/main" val="217564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Organizational Goals &amp;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84" y="1294266"/>
            <a:ext cx="7717097" cy="3371252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Enroll 300 – 400 Students Annually</a:t>
            </a:r>
          </a:p>
          <a:p>
            <a:r>
              <a:rPr lang="en-US" sz="2400" dirty="0">
                <a:solidFill>
                  <a:schemeClr val="tx2"/>
                </a:solidFill>
              </a:rPr>
              <a:t>80% of Enrollees Complete Training</a:t>
            </a:r>
          </a:p>
          <a:p>
            <a:r>
              <a:rPr lang="en-US" sz="2400" dirty="0">
                <a:solidFill>
                  <a:schemeClr val="tx2"/>
                </a:solidFill>
              </a:rPr>
              <a:t>75% of Graduates Placed in Employment</a:t>
            </a:r>
          </a:p>
          <a:p>
            <a:r>
              <a:rPr lang="en-US" sz="2400" dirty="0">
                <a:solidFill>
                  <a:schemeClr val="tx2"/>
                </a:solidFill>
              </a:rPr>
              <a:t>Provide post placement follow up and supportive services for 36 months</a:t>
            </a:r>
          </a:p>
          <a:p>
            <a:r>
              <a:rPr lang="en-US" sz="2400" dirty="0">
                <a:solidFill>
                  <a:schemeClr val="tx2"/>
                </a:solidFill>
              </a:rPr>
              <a:t>Meet or exceed 33% MWBE spend for vendor contracts</a:t>
            </a:r>
          </a:p>
          <a:p>
            <a:r>
              <a:rPr lang="en-US" sz="2400" dirty="0">
                <a:solidFill>
                  <a:schemeClr val="tx2"/>
                </a:solidFill>
              </a:rPr>
              <a:t>Serve as a catalyst to transform the neighborhood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99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rthland - WTC Colors">
      <a:dk1>
        <a:srgbClr val="000000"/>
      </a:dk1>
      <a:lt1>
        <a:srgbClr val="FFFFFF"/>
      </a:lt1>
      <a:dk2>
        <a:srgbClr val="0A1F41"/>
      </a:dk2>
      <a:lt2>
        <a:srgbClr val="EE3424"/>
      </a:lt2>
      <a:accent1>
        <a:srgbClr val="AF272F"/>
      </a:accent1>
      <a:accent2>
        <a:srgbClr val="ED7D31"/>
      </a:accent2>
      <a:accent3>
        <a:srgbClr val="A5A5A5"/>
      </a:accent3>
      <a:accent4>
        <a:srgbClr val="0B1F41"/>
      </a:accent4>
      <a:accent5>
        <a:srgbClr val="000000"/>
      </a:accent5>
      <a:accent6>
        <a:srgbClr val="ED3324"/>
      </a:accent6>
      <a:hlink>
        <a:srgbClr val="E6E6E6"/>
      </a:hlink>
      <a:folHlink>
        <a:srgbClr val="E5E6E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land-wtc_16.9_pp_template-v2" id="{41022C21-B5FA-294A-9F61-85E31789D3D4}" vid="{336B66E8-0225-0E4E-BC37-205ACC109D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nwtc_16.9_pp_template-m (1)</Template>
  <TotalTime>290</TotalTime>
  <Words>388</Words>
  <Application>Microsoft Macintosh PowerPoint</Application>
  <PresentationFormat>On-screen Show (16:9)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Ministry</vt:lpstr>
      <vt:lpstr>Ministry Light</vt:lpstr>
      <vt:lpstr>Ministry Medium</vt:lpstr>
      <vt:lpstr>Office Theme</vt:lpstr>
      <vt:lpstr>PowerPoint Presentation</vt:lpstr>
      <vt:lpstr>PowerPoint Presentation</vt:lpstr>
      <vt:lpstr>Why Advanced Manufacturing</vt:lpstr>
      <vt:lpstr>Why Energy</vt:lpstr>
      <vt:lpstr>College education with a focus on job placement &amp; careers</vt:lpstr>
      <vt:lpstr>SUNY Partners</vt:lpstr>
      <vt:lpstr>Minimum Requirements</vt:lpstr>
      <vt:lpstr>Who Should Apply</vt:lpstr>
      <vt:lpstr>Organizational Goals &amp; Outcomes</vt:lpstr>
      <vt:lpstr>Interested Candidates</vt:lpstr>
      <vt:lpstr>Enrollment Timeframe</vt:lpstr>
      <vt:lpstr>NORTHLANDWTC</vt:lpstr>
      <vt:lpstr>Questions</vt:lpstr>
    </vt:vector>
  </TitlesOfParts>
  <Company>HP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Hamm</dc:creator>
  <cp:lastModifiedBy>Microsoft Office User</cp:lastModifiedBy>
  <cp:revision>30</cp:revision>
  <cp:lastPrinted>2017-11-28T23:49:54Z</cp:lastPrinted>
  <dcterms:created xsi:type="dcterms:W3CDTF">2018-01-02T17:44:02Z</dcterms:created>
  <dcterms:modified xsi:type="dcterms:W3CDTF">2018-04-19T17:11:22Z</dcterms:modified>
</cp:coreProperties>
</file>